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85" r:id="rId5"/>
    <p:sldId id="286" r:id="rId6"/>
    <p:sldId id="287" r:id="rId7"/>
    <p:sldId id="259" r:id="rId8"/>
    <p:sldId id="260" r:id="rId9"/>
    <p:sldId id="261" r:id="rId10"/>
    <p:sldId id="262" r:id="rId11"/>
    <p:sldId id="288" r:id="rId12"/>
    <p:sldId id="263" r:id="rId13"/>
    <p:sldId id="267" r:id="rId14"/>
    <p:sldId id="268" r:id="rId15"/>
    <p:sldId id="269" r:id="rId16"/>
    <p:sldId id="270" r:id="rId17"/>
    <p:sldId id="289" r:id="rId18"/>
    <p:sldId id="290" r:id="rId19"/>
    <p:sldId id="291" r:id="rId20"/>
    <p:sldId id="292" r:id="rId21"/>
    <p:sldId id="293" r:id="rId22"/>
    <p:sldId id="294" r:id="rId23"/>
    <p:sldId id="28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>
        <p:scale>
          <a:sx n="94" d="100"/>
          <a:sy n="94" d="100"/>
        </p:scale>
        <p:origin x="-129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4ABC19-B252-4011-A320-01FDD6B37036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B67D87-E048-40FE-AEB3-101A6852B1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suslugi.r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204864"/>
            <a:ext cx="7200800" cy="1222375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коррупции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4437112"/>
            <a:ext cx="3470920" cy="91440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21169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5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7939608" cy="5760640"/>
          </a:xfrm>
        </p:spPr>
        <p:txBody>
          <a:bodyPr>
            <a:normAutofit/>
          </a:bodyPr>
          <a:lstStyle/>
          <a:p>
            <a:pPr indent="342900"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solidFill>
                <a:srgbClr val="333333"/>
              </a:solidFill>
              <a:latin typeface="Trebuchet MS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Сегодня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коррупция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является одной из угроз национальной безопасности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любого государства поскольку,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выше уровень коррупции, тем беднее общество, не стабильнее политическая и экономическая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системы страны, выше степень криминализации социума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4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Получение взятки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одно из самых общественно опасных должностных преступлений, особенно если оно совершено в крупном или особо крупном размерах группой лиц по предварительному сговору или организованной группой с вымогательством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взятки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39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 fontScale="92500" lnSpcReduction="20000"/>
          </a:bodyPr>
          <a:lstStyle/>
          <a:p>
            <a:pPr indent="0" algn="ctr">
              <a:buNone/>
            </a:pPr>
            <a:endParaRPr lang="ru-RU" dirty="0" smtClean="0"/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Дача </a:t>
            </a:r>
            <a:r>
              <a:rPr lang="ru-RU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взятки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передача должностному лицу лично или через посредника материальных ценностей)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преступление, направленное на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склонение должностного лица к совершению законных или заведомо незаконных действий (бездействия) в пользу дающего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для получения им преимуществ, за общее покровительство или за попустительство по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службе 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. </a:t>
            </a:r>
            <a:endParaRPr lang="ru-RU" b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69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264696"/>
          </a:xfrm>
        </p:spPr>
        <p:txBody>
          <a:bodyPr>
            <a:normAutofit lnSpcReduction="10000"/>
          </a:bodyPr>
          <a:lstStyle/>
          <a:p>
            <a:pPr indent="34290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Самым мягким наказанием за взятку является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штраф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а самым суровым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лишение свободы на срок 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8 до 15 лет</a:t>
            </a:r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Кроме того, за получение взятки лишают права занимать определенные должности или заниматься определенной деятельностью на срок до трех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лет.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	За дачу взятки предусмотрена уголовная ответственность – лишение свободы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 срок от 7 до 12 лет</a:t>
            </a:r>
            <a:endParaRPr lang="ru-RU" dirty="0">
              <a:solidFill>
                <a:srgbClr val="FF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38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/>
          </a:bodyPr>
          <a:lstStyle/>
          <a:p>
            <a:pPr indent="342900" algn="just">
              <a:lnSpc>
                <a:spcPct val="115000"/>
              </a:lnSpc>
              <a:spcAft>
                <a:spcPts val="0"/>
              </a:spcAft>
            </a:pPr>
            <a:endParaRPr lang="ru-RU" sz="3600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Борьба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коррупцией, прежде всего, должна выражаться в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нежелании граждан участвовать в коррупционных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отношениях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Прежде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всего, нужно начать с самого себя 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требовать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устранения коррупционных проявлений от окружающих</a:t>
            </a:r>
          </a:p>
        </p:txBody>
      </p:sp>
    </p:spTree>
    <p:extLst>
      <p:ext uri="{BB962C8B-B14F-4D97-AF65-F5344CB8AC3E}">
        <p14:creationId xmlns:p14="http://schemas.microsoft.com/office/powerpoint/2010/main" val="418275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4525963"/>
          </a:xfrm>
        </p:spPr>
        <p:txBody>
          <a:bodyPr>
            <a:normAutofit/>
          </a:bodyPr>
          <a:lstStyle/>
          <a:p>
            <a:pPr lvl="0" indent="0" algn="ctr">
              <a:buClr>
                <a:srgbClr val="F0A22E"/>
              </a:buClr>
              <a:buNone/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Способы противодействия коррупции:</a:t>
            </a:r>
          </a:p>
          <a:p>
            <a:pPr lvl="0" indent="342900" algn="just">
              <a:buClr>
                <a:srgbClr val="F0A22E"/>
              </a:buClr>
            </a:pPr>
            <a:endParaRPr lang="ru-RU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0" algn="just">
              <a:buClr>
                <a:srgbClr val="F0A22E"/>
              </a:buClr>
              <a:buNone/>
            </a:pPr>
            <a:r>
              <a:rPr lang="ru-RU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Изучить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нормативную базу, на основе которой действует тот или иной орган, учреждение, организация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Обобщенная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информация по многим государственным услугам представлена на сайте </a:t>
            </a:r>
            <a:r>
              <a:rPr lang="ru-R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www.gosuslugi.ru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2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	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обращении в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коммерческую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организацию необходимо изучить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 Российской Федерации от 7 февраля 1992 г. № 2300-1 «О защите прав потребителя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Данный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закон, а также иные документы, регламентирующие деятельность коммерческий организации должны быть в свободном доступе для клиентов </a:t>
            </a:r>
          </a:p>
        </p:txBody>
      </p:sp>
    </p:spTree>
    <p:extLst>
      <p:ext uri="{BB962C8B-B14F-4D97-AF65-F5344CB8AC3E}">
        <p14:creationId xmlns:p14="http://schemas.microsoft.com/office/powerpoint/2010/main" val="11224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Если вы устраиваетесь на работу необходимо изучить те разделы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Трудового кодекса Российской Федерации,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которые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касаются прав и обязанностей работника 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работодателя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Дополнительно можно воспользоваться помощью юриста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05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ДЕЛАТЬ, ЕСЛИ У ВАС ВЫМОГАЮТ ВЗЯТКУ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sz="9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1.Отказать </a:t>
            </a:r>
            <a:r>
              <a:rPr lang="ru-RU" sz="1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даче </a:t>
            </a:r>
            <a:r>
              <a:rPr lang="ru-RU" sz="1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взятки</a:t>
            </a:r>
          </a:p>
          <a:p>
            <a:pPr marL="0" indent="0" algn="just" fontAlgn="base">
              <a:buNone/>
            </a:pPr>
            <a:r>
              <a:rPr lang="ru-RU" sz="1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2. В </a:t>
            </a:r>
            <a:r>
              <a:rPr lang="ru-RU" sz="1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случае вымогательства взятки или отсутствия возможности отказать в даче взятки (например, при угрозе жизни и здоровью) - об этом необходимо сообщить в правоохранительные органы, но при этом следует соблюдать следующие рекомендации в общении с вымогателем взятки:</a:t>
            </a:r>
          </a:p>
          <a:p>
            <a:pPr marL="0" indent="0" algn="just" fontAlgn="base">
              <a:buNone/>
            </a:pPr>
            <a:endParaRPr lang="ru-RU" sz="11200" dirty="0"/>
          </a:p>
        </p:txBody>
      </p:sp>
    </p:spTree>
    <p:extLst>
      <p:ext uri="{BB962C8B-B14F-4D97-AF65-F5344CB8AC3E}">
        <p14:creationId xmlns:p14="http://schemas.microsoft.com/office/powerpoint/2010/main" val="404371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686800" cy="5171405"/>
          </a:xfrm>
        </p:spPr>
        <p:txBody>
          <a:bodyPr>
            <a:normAutofit fontScale="85000" lnSpcReduction="10000"/>
          </a:bodyPr>
          <a:lstStyle/>
          <a:p>
            <a:pPr marL="0" lvl="0" indent="0" algn="just" fontAlgn="base">
              <a:lnSpc>
                <a:spcPct val="90000"/>
              </a:lnSpc>
              <a:buNone/>
            </a:pP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3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внимательно выслушать и точно запомнить поставленные вам условия (размеры сумм, наименование товаров и характер услуг, сроки и способы пе­редачи взятки и т.д.);</a:t>
            </a:r>
          </a:p>
          <a:p>
            <a:pPr marL="0" lvl="0" indent="0" algn="just" fontAlgn="base">
              <a:lnSpc>
                <a:spcPct val="90000"/>
              </a:lnSpc>
              <a:buNone/>
            </a:pP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3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постараться отложить вопрос о времени и месте передачи взятки до следующей беседы;</a:t>
            </a:r>
          </a:p>
          <a:p>
            <a:pPr marL="0" lvl="0" indent="0" algn="just" fontAlgn="base">
              <a:lnSpc>
                <a:spcPct val="90000"/>
              </a:lnSpc>
              <a:buNone/>
            </a:pP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3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брать инициативу в разговоре на себя, позволить «взяточнику» выговориться, сообщить вам как можно больше информации;</a:t>
            </a:r>
          </a:p>
          <a:p>
            <a:pPr marL="0" lvl="0" indent="0" algn="just" fontAlgn="base">
              <a:lnSpc>
                <a:spcPct val="90000"/>
              </a:lnSpc>
              <a:buNone/>
            </a:pP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- незамедлительно </a:t>
            </a:r>
            <a:r>
              <a:rPr lang="ru-RU" sz="3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обратиться в правоохранительные органы</a:t>
            </a:r>
          </a:p>
          <a:p>
            <a:pPr marL="514350" lvl="0" indent="-514350">
              <a:buClr>
                <a:srgbClr val="F0A22E"/>
              </a:buClr>
              <a:buFont typeface="Wingdings 2"/>
              <a:buAutoNum type="arabicPeriod"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Clr>
                <a:srgbClr val="F0A22E"/>
              </a:buClr>
              <a:buFont typeface="Wingdings 2"/>
              <a:buAutoNum type="arabicPeriod"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75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Clr>
                <a:srgbClr val="F0A22E"/>
              </a:buCl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	Коррупция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 от латинского слова подкуп, продажность; порча, разложение; 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растление</a:t>
            </a:r>
            <a:endParaRPr lang="ru-RU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Федеральный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закон от 25.12.2008 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№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273-ФЗ 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«О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противодействии 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коррупции»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73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Куда обращаться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приемную прокуратуры, в дежурную часть органа МВД России, ФСБ России, таможенного органа или органа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наркоконтроля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F0A22E"/>
              </a:buClr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Вас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обязаны выслушать и принять сообщение в устной или письменной форме. При этом вам следует узнать фамилию, должность и рабочий телефон сотрудника, принявшего сообщение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60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686800" cy="4886003"/>
          </a:xfrm>
        </p:spPr>
        <p:txBody>
          <a:bodyPr>
            <a:normAutofit fontScale="92500"/>
          </a:bodyPr>
          <a:lstStyle/>
          <a:p>
            <a:pPr marL="0" lvl="0" indent="0">
              <a:buClr>
                <a:srgbClr val="F0A22E"/>
              </a:buClr>
              <a:buNone/>
            </a:pPr>
            <a:r>
              <a:rPr lang="ru-RU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Подать жалобу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непосредственному начальству или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жалобу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вышестоящие инстанции</a:t>
            </a:r>
          </a:p>
          <a:p>
            <a:pPr marL="0" lvl="0" indent="0">
              <a:buClr>
                <a:srgbClr val="F0A22E"/>
              </a:buClr>
              <a:buNone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Подать жалобу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контролирующие органы (в рамках потребительских отношений это могут быть территориальные учреждения </a:t>
            </a:r>
            <a:r>
              <a:rPr lang="ru-RU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Федеральной антимонопольной службы; в рамках отношений с организациями жилищно -коммунального хозяйства -  жилищные инспекции) или прокуратуру</a:t>
            </a:r>
          </a:p>
        </p:txBody>
      </p:sp>
    </p:spTree>
    <p:extLst>
      <p:ext uri="{BB962C8B-B14F-4D97-AF65-F5344CB8AC3E}">
        <p14:creationId xmlns:p14="http://schemas.microsoft.com/office/powerpoint/2010/main" val="3897344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/>
          <a:lstStyle/>
          <a:p>
            <a:pPr marL="0" indent="0" algn="just">
              <a:buNone/>
            </a:pP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Если </a:t>
            </a:r>
            <a: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 выполните требования вымогателя и не заявите о факте дачи взятки в компетентные органы, то будете привлечены к уголовной ответственности при выявлении правоохранительными органами факта взятки</a:t>
            </a:r>
          </a:p>
        </p:txBody>
      </p:sp>
    </p:spTree>
    <p:extLst>
      <p:ext uri="{BB962C8B-B14F-4D97-AF65-F5344CB8AC3E}">
        <p14:creationId xmlns:p14="http://schemas.microsoft.com/office/powerpoint/2010/main" val="227369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274242"/>
            <a:ext cx="8686800" cy="14427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>
                <a:solidFill>
                  <a:srgbClr val="C00000"/>
                </a:solidFill>
              </a:rPr>
              <a:t>Спасибо за внимание!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0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686800" cy="561662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1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КОРРУПЦИЯ</a:t>
            </a: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злоупотребление </a:t>
            </a:r>
            <a:r>
              <a:rPr lang="ru-RU" sz="1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служебным положением, </a:t>
            </a:r>
            <a:endParaRPr lang="ru-RU" sz="1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дача </a:t>
            </a:r>
            <a:r>
              <a:rPr lang="ru-RU" sz="1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взятки, </a:t>
            </a:r>
            <a:endParaRPr lang="ru-RU" sz="1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получение </a:t>
            </a:r>
            <a:r>
              <a:rPr lang="ru-RU" sz="1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взятки, </a:t>
            </a:r>
            <a:endParaRPr lang="ru-RU" sz="1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злоупотребление </a:t>
            </a:r>
            <a:r>
              <a:rPr lang="ru-RU" sz="1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полномочиями, </a:t>
            </a:r>
            <a:endParaRPr lang="ru-RU" sz="1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коммерческий подкуп, </a:t>
            </a:r>
          </a:p>
          <a:p>
            <a:pPr marL="0" indent="0" algn="just">
              <a:buNone/>
            </a:pPr>
            <a:r>
              <a:rPr lang="ru-RU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иное </a:t>
            </a:r>
            <a:r>
              <a:rPr lang="ru-RU" sz="1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незаконное использование физическим лицом своего должностного положения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вопреки законным интересам общества и государства в целях получения выгоды </a:t>
            </a:r>
            <a:r>
              <a:rPr lang="ru-RU" sz="1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</a:t>
            </a:r>
            <a:r>
              <a:rPr lang="ru-RU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лицами</a:t>
            </a:r>
          </a:p>
        </p:txBody>
      </p:sp>
    </p:spTree>
    <p:extLst>
      <p:ext uri="{BB962C8B-B14F-4D97-AF65-F5344CB8AC3E}">
        <p14:creationId xmlns:p14="http://schemas.microsoft.com/office/powerpoint/2010/main" val="38995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6868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Толковый </a:t>
            </a:r>
            <a: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словарь русского языка С. И. Ожегова характеризует коррупцию как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«моральное разложение должностных лиц и политиков, выражающееся в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незаконном обогащении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взяточничестве, хищении и срастании с мафиозными структурами»</a:t>
            </a:r>
          </a:p>
        </p:txBody>
      </p:sp>
    </p:spTree>
    <p:extLst>
      <p:ext uri="{BB962C8B-B14F-4D97-AF65-F5344CB8AC3E}">
        <p14:creationId xmlns:p14="http://schemas.microsoft.com/office/powerpoint/2010/main" val="246016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50993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Характерным </a:t>
            </a:r>
            <a: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признаком коррупции является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конфликт между действиями должностного лица и интересами его работодателя</a:t>
            </a:r>
            <a: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либо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конфликт между действиями выборного лица и интересами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общества</a:t>
            </a:r>
          </a:p>
        </p:txBody>
      </p:sp>
    </p:spTree>
    <p:extLst>
      <p:ext uri="{BB962C8B-B14F-4D97-AF65-F5344CB8AC3E}">
        <p14:creationId xmlns:p14="http://schemas.microsoft.com/office/powerpoint/2010/main" val="407241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314" y="1340768"/>
            <a:ext cx="8686800" cy="4525963"/>
          </a:xfrm>
        </p:spPr>
        <p:txBody>
          <a:bodyPr/>
          <a:lstStyle/>
          <a:p>
            <a:pPr marL="0" lvl="0" indent="0" algn="just">
              <a:buClr>
                <a:srgbClr val="F0A22E"/>
              </a:buClr>
              <a:buNone/>
            </a:pPr>
            <a: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Коррупции </a:t>
            </a:r>
            <a: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может быть подвержен любой человек, обладающий властью над распределением каких-либо не принадлежащих ему ресурсов по своему усмотрению (чиновник, депутат, судья, сотрудник правоохранительных органов, руководитель организации, преподаватель, врач и т. д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060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184576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ИСТОРИЯ  ВОЗНИКНОВЕНИЯ</a:t>
            </a:r>
            <a:endParaRPr lang="ru-RU" sz="2800" dirty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Коррупция </a:t>
            </a:r>
            <a: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появляется с того момента, когда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должностного лица, чиновника, «управленца» появляется возможность распоряжаться ресурсами и принимать решения не в интересах общества, а своих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собственных</a:t>
            </a:r>
          </a:p>
        </p:txBody>
      </p:sp>
    </p:spTree>
    <p:extLst>
      <p:ext uri="{BB962C8B-B14F-4D97-AF65-F5344CB8AC3E}">
        <p14:creationId xmlns:p14="http://schemas.microsoft.com/office/powerpoint/2010/main" val="14000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4741987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Clr>
                <a:srgbClr val="F0A22E"/>
              </a:buClr>
              <a:buNone/>
            </a:pPr>
            <a:r>
              <a:rPr lang="ru-RU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Коррупция известна с глубокой древности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Библии </a:t>
            </a:r>
            <a:r>
              <a:rPr lang="ru-RU" sz="3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Ветхом </a:t>
            </a: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Завете написано: </a:t>
            </a:r>
            <a:r>
              <a:rPr lang="ru-RU" sz="3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«Я знаю как многочисленны ваши преступления и как тяжки ваши грехи: вы притесняете </a:t>
            </a: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правого</a:t>
            </a:r>
            <a:r>
              <a:rPr lang="ru-RU" sz="39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берете взятки, а нищего, ищущего правосудие, гоните от </a:t>
            </a:r>
            <a:r>
              <a:rPr lang="ru-RU" sz="3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ворот»</a:t>
            </a:r>
            <a:endParaRPr lang="ru-RU" sz="3900" dirty="0">
              <a:solidFill>
                <a:srgbClr val="0070C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686800" cy="4824536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русской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культуре сложилась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«традиция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подарков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которая распространилась и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взаимоотношения с государственной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властью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Люди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приносили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подношения чиновникам,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рассматривая их не как взятку, а именно как подарок и не осознавая, что они тем самым развращают чиновников. А государственным служащим, в свою очередь, сложно было противиться взятке, так как отказ от «подарка» воспринимался как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обида</a:t>
            </a:r>
          </a:p>
        </p:txBody>
      </p:sp>
    </p:spTree>
    <p:extLst>
      <p:ext uri="{BB962C8B-B14F-4D97-AF65-F5344CB8AC3E}">
        <p14:creationId xmlns:p14="http://schemas.microsoft.com/office/powerpoint/2010/main" val="30653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2239</TotalTime>
  <Words>190</Words>
  <Application>Microsoft Office PowerPoint</Application>
  <PresentationFormat>Экран (4:3)</PresentationFormat>
  <Paragraphs>59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Трек</vt:lpstr>
      <vt:lpstr>О коррупции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ДЕЛАТЬ, ЕСЛИ У ВАС ВЫМОГАЮТ ВЗЯТКУ</vt:lpstr>
      <vt:lpstr>Презентация PowerPoint</vt:lpstr>
      <vt:lpstr>Куда обращаться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АДМИНИСТРАТИВНАЯ ОТВЕТСТВЕННОСТЬ</dc:title>
  <dc:creator>Елена Альбертовна</dc:creator>
  <cp:lastModifiedBy>User89</cp:lastModifiedBy>
  <cp:revision>74</cp:revision>
  <dcterms:created xsi:type="dcterms:W3CDTF">2016-03-28T10:32:14Z</dcterms:created>
  <dcterms:modified xsi:type="dcterms:W3CDTF">2019-11-26T09:58:12Z</dcterms:modified>
</cp:coreProperties>
</file>